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1D8"/>
    <a:srgbClr val="F7FCFF"/>
    <a:srgbClr val="2DAAF7"/>
    <a:srgbClr val="4AA2DE"/>
    <a:srgbClr val="E8F6FE"/>
    <a:srgbClr val="C3E7FD"/>
    <a:srgbClr val="0F8BD7"/>
    <a:srgbClr val="1880CE"/>
    <a:srgbClr val="1675BC"/>
    <a:srgbClr val="088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25" d="100"/>
          <a:sy n="25" d="100"/>
        </p:scale>
        <p:origin x="2683" y="72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4251" y="1008312"/>
            <a:ext cx="7502525" cy="1668462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 paper title here</a:t>
            </a:r>
            <a:endParaRPr lang="zh-TW" altLang="zh-TW" sz="43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8"/>
            <a:ext cx="10801350" cy="28803601"/>
          </a:xfrm>
          <a:prstGeom prst="rect">
            <a:avLst/>
          </a:prstGeom>
          <a:noFill/>
          <a:ln w="762000" cmpd="thickThin">
            <a:solidFill>
              <a:srgbClr val="4AA2DE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FAF9F8"/>
              </a:solidFill>
            </a:endParaRPr>
          </a:p>
        </p:txBody>
      </p:sp>
      <p:sp>
        <p:nvSpPr>
          <p:cNvPr id="2052" name="Rectangle 255">
            <a:extLst>
              <a:ext uri="{FF2B5EF4-FFF2-40B4-BE49-F238E27FC236}">
                <a16:creationId xmlns:a16="http://schemas.microsoft.com/office/drawing/2014/main" id="{A0E467A1-9D9C-499C-842E-A57926933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13403263"/>
            <a:ext cx="108029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54" name="Rectangle 428">
            <a:extLst>
              <a:ext uri="{FF2B5EF4-FFF2-40B4-BE49-F238E27FC236}">
                <a16:creationId xmlns:a16="http://schemas.microsoft.com/office/drawing/2014/main" id="{B42CADF5-B2DD-487D-848B-F4EABCEBB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050" y="13360400"/>
            <a:ext cx="108013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3938925"/>
            <a:ext cx="10044112" cy="0"/>
          </a:xfrm>
          <a:prstGeom prst="line">
            <a:avLst/>
          </a:prstGeom>
          <a:noFill/>
          <a:ln w="127000">
            <a:solidFill>
              <a:srgbClr val="4AA2DE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4331" y="2900835"/>
            <a:ext cx="63896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19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503238"/>
            <a:ext cx="1489075" cy="581025"/>
          </a:xfrm>
          <a:prstGeom prst="horizontalScroll">
            <a:avLst/>
          </a:prstGeom>
          <a:solidFill>
            <a:srgbClr val="4AA2DE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52" name="同心圆 51">
            <a:extLst>
              <a:ext uri="{FF2B5EF4-FFF2-40B4-BE49-F238E27FC236}">
                <a16:creationId xmlns:a16="http://schemas.microsoft.com/office/drawing/2014/main" id="{6F77C15C-DB8A-41B2-9D14-7D8F7BC7C821}"/>
              </a:ext>
            </a:extLst>
          </p:cNvPr>
          <p:cNvSpPr/>
          <p:nvPr/>
        </p:nvSpPr>
        <p:spPr bwMode="auto">
          <a:xfrm>
            <a:off x="10585450" y="-112713"/>
            <a:ext cx="260350" cy="257176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3" name="同心圆 52">
            <a:extLst>
              <a:ext uri="{FF2B5EF4-FFF2-40B4-BE49-F238E27FC236}">
                <a16:creationId xmlns:a16="http://schemas.microsoft.com/office/drawing/2014/main" id="{8B6C956B-DFEB-431B-9847-5BB21B3ADBF7}"/>
              </a:ext>
            </a:extLst>
          </p:cNvPr>
          <p:cNvSpPr/>
          <p:nvPr/>
        </p:nvSpPr>
        <p:spPr bwMode="auto">
          <a:xfrm>
            <a:off x="-144463" y="-112713"/>
            <a:ext cx="260351" cy="257176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4" name="同心圆 53">
            <a:extLst>
              <a:ext uri="{FF2B5EF4-FFF2-40B4-BE49-F238E27FC236}">
                <a16:creationId xmlns:a16="http://schemas.microsoft.com/office/drawing/2014/main" id="{B028B52E-0BDF-4DF5-89C6-CAE20280DB80}"/>
              </a:ext>
            </a:extLst>
          </p:cNvPr>
          <p:cNvSpPr/>
          <p:nvPr/>
        </p:nvSpPr>
        <p:spPr bwMode="auto">
          <a:xfrm>
            <a:off x="10656888" y="28617863"/>
            <a:ext cx="260350" cy="257175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sp>
        <p:nvSpPr>
          <p:cNvPr id="55" name="同心圆 54">
            <a:extLst>
              <a:ext uri="{FF2B5EF4-FFF2-40B4-BE49-F238E27FC236}">
                <a16:creationId xmlns:a16="http://schemas.microsoft.com/office/drawing/2014/main" id="{3E112334-E776-40B9-BAF6-C1627E47E4A7}"/>
              </a:ext>
            </a:extLst>
          </p:cNvPr>
          <p:cNvSpPr/>
          <p:nvPr/>
        </p:nvSpPr>
        <p:spPr bwMode="auto">
          <a:xfrm>
            <a:off x="-144463" y="28587700"/>
            <a:ext cx="260351" cy="257175"/>
          </a:xfrm>
          <a:prstGeom prst="don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963613" eaLnBrk="1" hangingPunct="1">
              <a:defRPr/>
            </a:pPr>
            <a:endParaRPr lang="zh-CN" altLang="en-US" sz="2600">
              <a:ea typeface="標楷體" pitchFamily="65" charset="-120"/>
            </a:endParaRPr>
          </a:p>
        </p:txBody>
      </p:sp>
      <p:pic>
        <p:nvPicPr>
          <p:cNvPr id="6" name="图片 5" descr="图片包含 物体&#10;&#10;描述已自动生成">
            <a:extLst>
              <a:ext uri="{FF2B5EF4-FFF2-40B4-BE49-F238E27FC236}">
                <a16:creationId xmlns:a16="http://schemas.microsoft.com/office/drawing/2014/main" id="{F7809A5A-AE3A-4426-83E1-EAC0E29851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6" y="297228"/>
            <a:ext cx="2882626" cy="1127984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720155" y="237646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721967" y="2216110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518477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</a:t>
            </a:r>
            <a:r>
              <a:rPr lang="en-US" altLang="zh-CN" sz="3000" b="1" dirty="0">
                <a:solidFill>
                  <a:srgbClr val="2891D8"/>
                </a:solidFill>
                <a:latin typeface="Palatino Linotype" pitchFamily="18" charset="0"/>
              </a:rPr>
              <a:t>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62607" y="6676595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963862" y="11861733"/>
            <a:ext cx="8980023" cy="1535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NOTICE: Poster Submission and Presentation Guidelines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Submission Deadline &amp; Method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submit your final poster file through the submission system or to the conference committee at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icbeb@academicconf.com</a:t>
            </a:r>
            <a:r>
              <a:rPr lang="en-US" altLang="zh-CN" sz="3200" dirty="0">
                <a:latin typeface="Palatino Linotype" pitchFamily="18" charset="0"/>
              </a:rPr>
              <a:t> no later than </a:t>
            </a:r>
            <a:r>
              <a:rPr lang="en-US" altLang="zh-CN" sz="3200" b="1" dirty="0">
                <a:solidFill>
                  <a:srgbClr val="0070C0"/>
                </a:solidFill>
                <a:latin typeface="Palatino Linotype" pitchFamily="18" charset="0"/>
              </a:rPr>
              <a:t>September 20</a:t>
            </a:r>
            <a:r>
              <a:rPr lang="en-US" altLang="zh-CN" sz="3200" dirty="0">
                <a:latin typeface="Palatino Linotype" pitchFamily="18" charset="0"/>
              </a:rPr>
              <a:t>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Printing Service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All posters received by the above deadline will be centrally printed by the Organizing Committee.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Poster Format Requirement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You should clearly display your Paper ID (BEB****) at the top of your poster. This is a mandatory requirement for identification.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Award Opportunity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"Best Poster" awards will be granted. The winner(s) will receive a certificate and free registration for next year's conference.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r>
              <a:rPr lang="en-US" altLang="zh-CN" sz="3200" b="1" dirty="0">
                <a:latin typeface="Palatino Linotype" pitchFamily="18" charset="0"/>
              </a:rPr>
              <a:t>Presentation Duties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Presenters are required to be present at their assigned poster during the scheduled session to discuss their work with interested attendees.</a:t>
            </a: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Presenters are responsible for removing their own posters promptly after the poster session concludes.</a:t>
            </a:r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7188</TotalTime>
  <Words>237</Words>
  <Application>Microsoft Office PowerPoint</Application>
  <PresentationFormat>自定义</PresentationFormat>
  <Paragraphs>30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Input paper title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office</cp:lastModifiedBy>
  <cp:revision>837</cp:revision>
  <cp:lastPrinted>2002-03-27T11:30:05Z</cp:lastPrinted>
  <dcterms:created xsi:type="dcterms:W3CDTF">2001-11-06T12:26:33Z</dcterms:created>
  <dcterms:modified xsi:type="dcterms:W3CDTF">2026-03-16T07:03:54Z</dcterms:modified>
</cp:coreProperties>
</file>